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340" r:id="rId6"/>
    <p:sldId id="341" r:id="rId7"/>
    <p:sldId id="314" r:id="rId8"/>
    <p:sldId id="343" r:id="rId9"/>
    <p:sldId id="344" r:id="rId10"/>
    <p:sldId id="345" r:id="rId11"/>
    <p:sldId id="346" r:id="rId12"/>
    <p:sldId id="347" r:id="rId13"/>
    <p:sldId id="348" r:id="rId14"/>
    <p:sldId id="349" r:id="rId15"/>
    <p:sldId id="350" r:id="rId16"/>
    <p:sldId id="351" r:id="rId17"/>
    <p:sldId id="355" r:id="rId18"/>
    <p:sldId id="367" r:id="rId19"/>
    <p:sldId id="356" r:id="rId20"/>
    <p:sldId id="352" r:id="rId21"/>
    <p:sldId id="353" r:id="rId22"/>
    <p:sldId id="354" r:id="rId23"/>
    <p:sldId id="357" r:id="rId24"/>
    <p:sldId id="358" r:id="rId25"/>
    <p:sldId id="359" r:id="rId26"/>
    <p:sldId id="360" r:id="rId27"/>
    <p:sldId id="361" r:id="rId28"/>
    <p:sldId id="362" r:id="rId29"/>
    <p:sldId id="363" r:id="rId30"/>
    <p:sldId id="364" r:id="rId31"/>
    <p:sldId id="365" r:id="rId32"/>
    <p:sldId id="366" r:id="rId3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23"/>
    <a:srgbClr val="76B143"/>
    <a:srgbClr val="EE7911"/>
    <a:srgbClr val="629A2F"/>
    <a:srgbClr val="81A827"/>
    <a:srgbClr val="294817"/>
    <a:srgbClr val="4572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3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73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87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180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2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158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405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69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839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568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217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817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8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5A4E9-0838-4213-AB96-CE7BDEF24784}" type="datetimeFigureOut">
              <a:rPr lang="ko-KR" altLang="en-US" smtClean="0"/>
              <a:t>2023. 3. 5.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615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data.nsdi.go.kr/dataset/2000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nToRe/GIS-Applications-in-Archaeology" TargetMode="External"/><Relationship Id="rId2" Type="http://schemas.openxmlformats.org/officeDocument/2006/relationships/hyperlink" Target="https://www.osgeo.kr/271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data.nsdi.go.kr/dataset/2000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556473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고고학에서의 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GIS </a:t>
            </a: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응용</a:t>
            </a:r>
            <a:b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</a:b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2022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년 숭실대학교 사학과 고고학 전공 겨울방학 스터디 </a:t>
            </a:r>
            <a:b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</a:b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- 8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주차 </a:t>
            </a: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음영기복도와 가시권 분석 </a:t>
            </a: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-</a:t>
            </a:r>
            <a:endParaRPr lang="ko-KR" altLang="en-US" sz="8800" b="1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230111"/>
            <a:ext cx="9144000" cy="1655762"/>
          </a:xfrm>
        </p:spPr>
        <p:txBody>
          <a:bodyPr/>
          <a:lstStyle/>
          <a:p>
            <a:pPr algn="r"/>
            <a:endParaRPr lang="en-US" altLang="ko-KR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r"/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주 찬 혁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</a:t>
            </a: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숭실대 사학과 석사과정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)</a:t>
            </a:r>
            <a:endParaRPr lang="ko-KR" altLang="en-US" b="1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5790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3" y="104745"/>
            <a:ext cx="56817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북한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,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남한이 따로 구성되어 있기 때문에 병합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80294A-3522-7A73-F9AE-26960BFE0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8"/>
            <a:ext cx="9965635" cy="622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57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3" y="104745"/>
            <a:ext cx="56817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북한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,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남한이 따로 구성되어 있기 때문에 병합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9518DE1-F1BD-57CA-E2DE-8E755A3A7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8"/>
            <a:ext cx="9965635" cy="622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013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37039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행정구분 벡터로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자르기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DF1EFFD-F4F1-B062-4388-30DC3FF60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612576"/>
            <a:ext cx="9997439" cy="62484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F93A359-E9D3-9C1D-9E26-BA3C0DC621AE}"/>
              </a:ext>
            </a:extLst>
          </p:cNvPr>
          <p:cNvSpPr/>
          <p:nvPr/>
        </p:nvSpPr>
        <p:spPr>
          <a:xfrm>
            <a:off x="8613995" y="3228945"/>
            <a:ext cx="37039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마스크 레이어로 </a:t>
            </a:r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래스터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자르기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342900" indent="-342900" algn="ctr">
              <a:buFont typeface="Wingdings" pitchFamily="2" charset="2"/>
              <a:buChar char="Ø"/>
            </a:pP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마스크 레이어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: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한반도 벡터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342900" indent="-342900" algn="ctr">
              <a:buFont typeface="Wingdings" pitchFamily="2" charset="2"/>
              <a:buChar char="Ø"/>
            </a:pP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입력 레이어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: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endParaRPr lang="ko-KR" altLang="en-US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2963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068442B-0BD0-FC53-D53C-1D76E7A67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2515"/>
            <a:ext cx="9965635" cy="622852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26006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만들기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93A359-E9D3-9C1D-9E26-BA3C0DC621AE}"/>
              </a:ext>
            </a:extLst>
          </p:cNvPr>
          <p:cNvSpPr/>
          <p:nvPr/>
        </p:nvSpPr>
        <p:spPr>
          <a:xfrm>
            <a:off x="5383777" y="3308458"/>
            <a:ext cx="37039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우클릭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심볼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렌더링 유형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음영기복도 선택</a:t>
            </a:r>
          </a:p>
        </p:txBody>
      </p:sp>
    </p:spTree>
    <p:extLst>
      <p:ext uri="{BB962C8B-B14F-4D97-AF65-F5344CB8AC3E}">
        <p14:creationId xmlns:p14="http://schemas.microsoft.com/office/powerpoint/2010/main" val="698662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B82C483-24DD-3B28-FFA6-ED53E6DCC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8"/>
            <a:ext cx="9965635" cy="622852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28658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색상 입히기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93A359-E9D3-9C1D-9E26-BA3C0DC621AE}"/>
              </a:ext>
            </a:extLst>
          </p:cNvPr>
          <p:cNvSpPr/>
          <p:nvPr/>
        </p:nvSpPr>
        <p:spPr>
          <a:xfrm>
            <a:off x="6457203" y="3743739"/>
            <a:ext cx="478395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우클릭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심볼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렌더링 유형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단일 밴드 유사색상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색상표에서 자유롭게 선택</a:t>
            </a:r>
          </a:p>
        </p:txBody>
      </p:sp>
    </p:spTree>
    <p:extLst>
      <p:ext uri="{BB962C8B-B14F-4D97-AF65-F5344CB8AC3E}">
        <p14:creationId xmlns:p14="http://schemas.microsoft.com/office/powerpoint/2010/main" val="3657095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EFA4514-7620-30F2-8168-EC5665664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39" y="631549"/>
            <a:ext cx="9962322" cy="6226451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28658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색상 입히기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93A359-E9D3-9C1D-9E26-BA3C0DC621AE}"/>
              </a:ext>
            </a:extLst>
          </p:cNvPr>
          <p:cNvSpPr/>
          <p:nvPr/>
        </p:nvSpPr>
        <p:spPr>
          <a:xfrm>
            <a:off x="6096000" y="3744774"/>
            <a:ext cx="47839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레이어 렌더링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혼합모드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곱셈 선택</a:t>
            </a:r>
          </a:p>
        </p:txBody>
      </p:sp>
    </p:spTree>
    <p:extLst>
      <p:ext uri="{BB962C8B-B14F-4D97-AF65-F5344CB8AC3E}">
        <p14:creationId xmlns:p14="http://schemas.microsoft.com/office/powerpoint/2010/main" val="2924855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2859758-5378-36F9-3B0B-92B376E01C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30513"/>
            <a:ext cx="9965635" cy="622852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24316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레이어 배치 조정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93A359-E9D3-9C1D-9E26-BA3C0DC621AE}"/>
              </a:ext>
            </a:extLst>
          </p:cNvPr>
          <p:cNvSpPr/>
          <p:nvPr/>
        </p:nvSpPr>
        <p:spPr>
          <a:xfrm>
            <a:off x="7348330" y="4390817"/>
            <a:ext cx="315733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색상 레이어가 음영기복도 레이어보다 위에 있어야함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68A48AD-821E-7AE7-7721-6FD52D913CFA}"/>
              </a:ext>
            </a:extLst>
          </p:cNvPr>
          <p:cNvSpPr/>
          <p:nvPr/>
        </p:nvSpPr>
        <p:spPr>
          <a:xfrm>
            <a:off x="1495880" y="4841391"/>
            <a:ext cx="364434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프로젝트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가져오기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/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내보내기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이미지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(Tiff)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로 내보내기</a:t>
            </a:r>
          </a:p>
        </p:txBody>
      </p:sp>
    </p:spTree>
    <p:extLst>
      <p:ext uri="{BB962C8B-B14F-4D97-AF65-F5344CB8AC3E}">
        <p14:creationId xmlns:p14="http://schemas.microsoft.com/office/powerpoint/2010/main" val="1992792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9C9F53-52AE-332C-AFD8-C6969408759A}"/>
              </a:ext>
            </a:extLst>
          </p:cNvPr>
          <p:cNvSpPr txBox="1"/>
          <p:nvPr/>
        </p:nvSpPr>
        <p:spPr>
          <a:xfrm>
            <a:off x="692210" y="1392282"/>
            <a:ext cx="6106156" cy="4541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한 지점에서 </a:t>
            </a:r>
            <a:r>
              <a:rPr lang="ko-KR" altLang="en-US" sz="2800" dirty="0">
                <a:solidFill>
                  <a:srgbClr val="FF0000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보이는 지역</a:t>
            </a:r>
            <a:r>
              <a:rPr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과 </a:t>
            </a:r>
            <a:r>
              <a:rPr lang="ko-KR" altLang="en-US" sz="2800" dirty="0">
                <a:solidFill>
                  <a:srgbClr val="FF0000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보이지 않는 지역</a:t>
            </a:r>
            <a:r>
              <a:rPr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을 구분하는 </a:t>
            </a:r>
            <a:r>
              <a:rPr lang="ko-KR" altLang="en-US" sz="2800" dirty="0" err="1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래스터</a:t>
            </a:r>
            <a:r>
              <a:rPr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 기반 분석</a:t>
            </a:r>
            <a:endParaRPr lang="en-US" altLang="ko-KR" sz="2800" dirty="0">
              <a:solidFill>
                <a:schemeClr val="bg1"/>
              </a:solidFill>
              <a:latin typeface="NanumMyeongjo" panose="02020603020101020101" pitchFamily="18" charset="-127"/>
              <a:ea typeface="NanumMyeongjo" panose="02020603020101020101" pitchFamily="18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2800" dirty="0">
              <a:solidFill>
                <a:schemeClr val="bg1"/>
              </a:solidFill>
              <a:latin typeface="NanumMyeongjo" panose="02020603020101020101" pitchFamily="18" charset="-127"/>
              <a:ea typeface="NanumMyeongjo" panose="02020603020101020101" pitchFamily="18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2800" dirty="0">
              <a:solidFill>
                <a:schemeClr val="bg1"/>
              </a:solidFill>
              <a:latin typeface="NanumMyeongjo" panose="02020603020101020101" pitchFamily="18" charset="-127"/>
              <a:ea typeface="NanumMyeongjo" panose="0202060302010102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2800" dirty="0">
                <a:solidFill>
                  <a:srgbClr val="FF0000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경관</a:t>
            </a:r>
            <a:r>
              <a:rPr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에 따른 권위적 위계</a:t>
            </a:r>
            <a:r>
              <a:rPr lang="en-US" altLang="ko-KR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 입지의 우월성</a:t>
            </a:r>
            <a:r>
              <a:rPr lang="en-US" altLang="ko-KR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 관방유적의 방어범위 등을 추론할 때 사용될 수 있음</a:t>
            </a:r>
            <a:endParaRPr lang="en-US" altLang="ko-KR" sz="2800" dirty="0">
              <a:solidFill>
                <a:schemeClr val="bg1"/>
              </a:solidFill>
              <a:latin typeface="NanumMyeongjo" panose="02020603020101020101" pitchFamily="18" charset="-127"/>
              <a:ea typeface="NanumMyeongjo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523710-FD07-0782-2F27-892911CB74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0" t="15639" r="21577" b="5797"/>
          <a:stretch/>
        </p:blipFill>
        <p:spPr>
          <a:xfrm>
            <a:off x="7820438" y="609600"/>
            <a:ext cx="3047999" cy="2659122"/>
          </a:xfrm>
          <a:prstGeom prst="rect">
            <a:avLst/>
          </a:prstGeom>
        </p:spPr>
      </p:pic>
      <p:pic>
        <p:nvPicPr>
          <p:cNvPr id="6" name="Picture 2" descr="사적 고령 지산동 고분군 (高靈 池山洞 古墳群) | 국가문화유산포털 | 문화재 종목별 검색">
            <a:extLst>
              <a:ext uri="{FF2B5EF4-FFF2-40B4-BE49-F238E27FC236}">
                <a16:creationId xmlns:a16="http://schemas.microsoft.com/office/drawing/2014/main" id="{0EB08813-84E0-E232-F236-72F4C02CF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6683" y="3688767"/>
            <a:ext cx="3455505" cy="2559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200472A-64DA-F31F-EA15-75CF5FEBFF15}"/>
              </a:ext>
            </a:extLst>
          </p:cNvPr>
          <p:cNvSpPr/>
          <p:nvPr/>
        </p:nvSpPr>
        <p:spPr>
          <a:xfrm>
            <a:off x="8128590" y="3268722"/>
            <a:ext cx="24316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454D4B3-B962-85AD-E799-905715E101BD}"/>
              </a:ext>
            </a:extLst>
          </p:cNvPr>
          <p:cNvSpPr/>
          <p:nvPr/>
        </p:nvSpPr>
        <p:spPr>
          <a:xfrm>
            <a:off x="7679631" y="6248400"/>
            <a:ext cx="33296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고령 </a:t>
            </a:r>
            <a:r>
              <a:rPr lang="ko-KR" altLang="en-US" sz="2000" dirty="0" err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지산동</a:t>
            </a:r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고분군</a:t>
            </a:r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전경</a:t>
            </a:r>
          </a:p>
        </p:txBody>
      </p:sp>
    </p:spTree>
    <p:extLst>
      <p:ext uri="{BB962C8B-B14F-4D97-AF65-F5344CB8AC3E}">
        <p14:creationId xmlns:p14="http://schemas.microsoft.com/office/powerpoint/2010/main" val="4023243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</a:t>
            </a:r>
          </a:p>
        </p:txBody>
      </p:sp>
      <p:pic>
        <p:nvPicPr>
          <p:cNvPr id="6" name="Picture 2" descr="사적 고령 지산동 고분군 (高靈 池山洞 古墳群) | 국가문화유산포털 | 문화재 종목별 검색">
            <a:extLst>
              <a:ext uri="{FF2B5EF4-FFF2-40B4-BE49-F238E27FC236}">
                <a16:creationId xmlns:a16="http://schemas.microsoft.com/office/drawing/2014/main" id="{0EB08813-84E0-E232-F236-72F4C02CF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362" y="1710880"/>
            <a:ext cx="3755170" cy="2781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454D4B3-B962-85AD-E799-905715E101BD}"/>
              </a:ext>
            </a:extLst>
          </p:cNvPr>
          <p:cNvSpPr/>
          <p:nvPr/>
        </p:nvSpPr>
        <p:spPr>
          <a:xfrm>
            <a:off x="727620" y="4492487"/>
            <a:ext cx="29426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고령 </a:t>
            </a:r>
            <a:r>
              <a:rPr lang="ko-KR" altLang="en-US" sz="2000" dirty="0" err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지산동</a:t>
            </a:r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고분군</a:t>
            </a:r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전경</a:t>
            </a:r>
          </a:p>
        </p:txBody>
      </p:sp>
      <p:pic>
        <p:nvPicPr>
          <p:cNvPr id="2050" name="Picture 2" descr="구의동 보루, 용마산보루, 아차산성, 몽촌토성, 풍납토성 위치">
            <a:extLst>
              <a:ext uri="{FF2B5EF4-FFF2-40B4-BE49-F238E27FC236}">
                <a16:creationId xmlns:a16="http://schemas.microsoft.com/office/drawing/2014/main" id="{F0C0A686-8873-E53A-A50D-76ED14E1F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071" y="1710879"/>
            <a:ext cx="3410399" cy="2781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DB1DCFF-2FB8-B2F5-8123-0AAF1F109AFB}"/>
              </a:ext>
            </a:extLst>
          </p:cNvPr>
          <p:cNvSpPr/>
          <p:nvPr/>
        </p:nvSpPr>
        <p:spPr>
          <a:xfrm>
            <a:off x="5171692" y="4492486"/>
            <a:ext cx="24771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고구려의 한강 유역 관방시설 운용</a:t>
            </a:r>
          </a:p>
        </p:txBody>
      </p:sp>
      <p:pic>
        <p:nvPicPr>
          <p:cNvPr id="2052" name="Picture 4" descr="조선후기 읍성 취락의 경관 요소와 경관 구성*">
            <a:extLst>
              <a:ext uri="{FF2B5EF4-FFF2-40B4-BE49-F238E27FC236}">
                <a16:creationId xmlns:a16="http://schemas.microsoft.com/office/drawing/2014/main" id="{1F2F050A-50FC-1226-62F3-525BDEDE0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4009" y="1710879"/>
            <a:ext cx="2997200" cy="271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E6A2485-4764-1A8A-148B-32989A32DC5A}"/>
              </a:ext>
            </a:extLst>
          </p:cNvPr>
          <p:cNvSpPr/>
          <p:nvPr/>
        </p:nvSpPr>
        <p:spPr>
          <a:xfrm>
            <a:off x="9004031" y="4428679"/>
            <a:ext cx="24771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조선 </a:t>
            </a:r>
            <a:r>
              <a:rPr lang="ko-KR" altLang="en-US" sz="2000" dirty="0" err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읍성의</a:t>
            </a:r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입지</a:t>
            </a:r>
          </a:p>
        </p:txBody>
      </p:sp>
    </p:spTree>
    <p:extLst>
      <p:ext uri="{BB962C8B-B14F-4D97-AF65-F5344CB8AC3E}">
        <p14:creationId xmlns:p14="http://schemas.microsoft.com/office/powerpoint/2010/main" val="41109116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5A382D-95FF-A9C0-B3D7-10446A2CB597}"/>
              </a:ext>
            </a:extLst>
          </p:cNvPr>
          <p:cNvSpPr txBox="1"/>
          <p:nvPr/>
        </p:nvSpPr>
        <p:spPr>
          <a:xfrm>
            <a:off x="1047566" y="2450943"/>
            <a:ext cx="10096867" cy="1956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사용 데이터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한반도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DEM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파일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: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2"/>
              </a:rPr>
              <a:t>http://data.nsdi.go.kr/dataset/20001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관측지점 좌표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csv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파일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1752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0119943-F481-4381-4C7A-713E6DDB37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8827974"/>
              </p:ext>
            </p:extLst>
          </p:nvPr>
        </p:nvGraphicFramePr>
        <p:xfrm>
          <a:off x="2032000" y="2058939"/>
          <a:ext cx="8127999" cy="33274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3782">
                  <a:extLst>
                    <a:ext uri="{9D8B030D-6E8A-4147-A177-3AD203B41FA5}">
                      <a16:colId xmlns:a16="http://schemas.microsoft.com/office/drawing/2014/main" val="1887472118"/>
                    </a:ext>
                  </a:extLst>
                </a:gridCol>
                <a:gridCol w="5013940">
                  <a:extLst>
                    <a:ext uri="{9D8B030D-6E8A-4147-A177-3AD203B41FA5}">
                      <a16:colId xmlns:a16="http://schemas.microsoft.com/office/drawing/2014/main" val="86386632"/>
                    </a:ext>
                  </a:extLst>
                </a:gridCol>
                <a:gridCol w="1950277">
                  <a:extLst>
                    <a:ext uri="{9D8B030D-6E8A-4147-A177-3AD203B41FA5}">
                      <a16:colId xmlns:a16="http://schemas.microsoft.com/office/drawing/2014/main" val="518004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9407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1</a:t>
                      </a:r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  <a:endParaRPr lang="en-US" altLang="ko-KR" b="1" strike="sngStrike" dirty="0">
                        <a:solidFill>
                          <a:schemeClr val="tx1"/>
                        </a:solidFill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오리엔테이션 및 </a:t>
                      </a:r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QGIS</a:t>
                      </a:r>
                      <a:r>
                        <a:rPr lang="en-US" altLang="ko-KR" b="1" strike="sngStrike" baseline="0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ko-KR" altLang="en-US" b="1" strike="sngStrike" baseline="0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설치</a:t>
                      </a:r>
                      <a:endParaRPr lang="ko-KR" altLang="en-US" b="1" strike="sngStrike" dirty="0">
                        <a:solidFill>
                          <a:schemeClr val="tx1"/>
                        </a:solidFill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서 하 운</a:t>
                      </a:r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,</a:t>
                      </a:r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 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796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2</a:t>
                      </a:r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GIS</a:t>
                      </a:r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의 개념과 기초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3666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3</a:t>
                      </a:r>
                      <a:r>
                        <a:rPr lang="ko-KR" altLang="en-US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 err="1">
                          <a:latin typeface="NanumMyeongjo" pitchFamily="2" charset="-127"/>
                          <a:ea typeface="NanumMyeongjo" pitchFamily="2" charset="-127"/>
                        </a:rPr>
                        <a:t>수치표고모델</a:t>
                      </a:r>
                      <a:r>
                        <a:rPr lang="en-US" altLang="ko-KR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(DSM, DEM, DTM)</a:t>
                      </a:r>
                      <a:r>
                        <a:rPr lang="ko-KR" altLang="en-US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en-US" altLang="ko-KR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+</a:t>
                      </a:r>
                      <a:r>
                        <a:rPr lang="ko-KR" altLang="en-US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ko-KR" altLang="en-US" b="1" strike="sngStrike" dirty="0" err="1">
                          <a:latin typeface="NanumMyeongjo" pitchFamily="2" charset="-127"/>
                          <a:ea typeface="NanumMyeongjo" pitchFamily="2" charset="-127"/>
                        </a:rPr>
                        <a:t>향분석</a:t>
                      </a:r>
                      <a:endParaRPr lang="ko-KR" altLang="en-US" b="1" strike="sngStrike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113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4</a:t>
                      </a:r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커널 밀도 추정 분석 </a:t>
                      </a:r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/ </a:t>
                      </a:r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박지영 </a:t>
                      </a:r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2017</a:t>
                      </a:r>
                      <a:endParaRPr lang="ko-KR" altLang="en-US" b="1" strike="sngStrike" dirty="0">
                        <a:solidFill>
                          <a:schemeClr val="tx1"/>
                        </a:solidFill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9075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u="none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5</a:t>
                      </a:r>
                      <a:r>
                        <a:rPr lang="ko-KR" altLang="en-US" b="1" u="none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u="none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R</a:t>
                      </a:r>
                      <a:r>
                        <a:rPr lang="ko-KR" altLang="en-US" b="1" u="none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연동과 다양한 공간분석지표</a:t>
                      </a:r>
                      <a:r>
                        <a:rPr lang="ko-KR" altLang="en-US" b="1" u="none" strike="sngStrike" baseline="0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en-US" altLang="ko-KR" b="1" u="none" strike="sngStrike" baseline="0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/ </a:t>
                      </a:r>
                      <a:r>
                        <a:rPr lang="ko-KR" altLang="en-US" b="1" u="none" strike="sngStrike" baseline="0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박지영 </a:t>
                      </a:r>
                      <a:r>
                        <a:rPr lang="en-US" altLang="ko-KR" b="1" u="none" strike="sngStrike" baseline="0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2017</a:t>
                      </a:r>
                      <a:endParaRPr lang="ko-KR" altLang="en-US" b="1" u="none" strike="sngStrike" dirty="0">
                        <a:solidFill>
                          <a:schemeClr val="tx1"/>
                        </a:solidFill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u="none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1672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6</a:t>
                      </a:r>
                      <a:r>
                        <a:rPr lang="ko-KR" altLang="en-US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유적분포도 그리기</a:t>
                      </a:r>
                      <a:r>
                        <a:rPr lang="en-US" altLang="ko-KR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(1)</a:t>
                      </a:r>
                      <a:endParaRPr lang="ko-KR" altLang="en-US" b="1" strike="sngStrike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서 하 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82106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7</a:t>
                      </a:r>
                      <a:r>
                        <a:rPr lang="ko-KR" altLang="en-US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유적분포도 그리기</a:t>
                      </a:r>
                      <a:r>
                        <a:rPr lang="en-US" altLang="ko-KR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(2)</a:t>
                      </a:r>
                      <a:endParaRPr lang="ko-KR" altLang="en-US" b="1" strike="sngStrike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latin typeface="NanumMyeongjo" pitchFamily="2" charset="-127"/>
                          <a:ea typeface="NanumMyeongjo" pitchFamily="2" charset="-127"/>
                        </a:rPr>
                        <a:t>서 하 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0868791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8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음영기복도와 가시권 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6724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50614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6A497F5-2690-BCC0-BC8E-44E1EE8490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8"/>
            <a:ext cx="9965635" cy="622852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24316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관측 좌표 불러오기</a:t>
            </a:r>
          </a:p>
        </p:txBody>
      </p:sp>
    </p:spTree>
    <p:extLst>
      <p:ext uri="{BB962C8B-B14F-4D97-AF65-F5344CB8AC3E}">
        <p14:creationId xmlns:p14="http://schemas.microsoft.com/office/powerpoint/2010/main" val="2999410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39722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플러그인 설치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(Visibility Analysis)</a:t>
            </a:r>
            <a:endParaRPr lang="ko-KR" altLang="en-US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D225071-37CF-89F1-ECC2-4688E12C1D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8"/>
            <a:ext cx="9965635" cy="622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7409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20639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관측지점 설정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FEB839A-D9E7-1DA0-7DB4-8AD9AD13A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7"/>
            <a:ext cx="9965636" cy="622852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E1949A1-D3C0-7EC4-45E5-C6DD33DCAC3E}"/>
              </a:ext>
            </a:extLst>
          </p:cNvPr>
          <p:cNvSpPr/>
          <p:nvPr/>
        </p:nvSpPr>
        <p:spPr>
          <a:xfrm>
            <a:off x="8584177" y="4272553"/>
            <a:ext cx="28458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관측좌표 설정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,</a:t>
            </a:r>
          </a:p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고도 모델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(DEM)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선택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34865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24316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실행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B9D250-4EAB-3397-ABC7-7DB9FD3644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7"/>
            <a:ext cx="9965636" cy="622852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ACA76BC-69B4-FF58-36DC-FD9AC8BC453A}"/>
              </a:ext>
            </a:extLst>
          </p:cNvPr>
          <p:cNvSpPr/>
          <p:nvPr/>
        </p:nvSpPr>
        <p:spPr>
          <a:xfrm>
            <a:off x="7500811" y="3974379"/>
            <a:ext cx="316387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관측자 위치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: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관측지점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,</a:t>
            </a:r>
          </a:p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고도 모델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: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endParaRPr lang="ko-KR" altLang="en-US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50140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F16D456-4BC2-DD26-CD3D-E816084D9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87" y="609600"/>
            <a:ext cx="9960625" cy="6225391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15371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색상 설정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A76BC-69B4-FF58-36DC-FD9AC8BC453A}"/>
              </a:ext>
            </a:extLst>
          </p:cNvPr>
          <p:cNvSpPr/>
          <p:nvPr/>
        </p:nvSpPr>
        <p:spPr>
          <a:xfrm>
            <a:off x="4750905" y="2921168"/>
            <a:ext cx="446266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렌더링 유형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팔레트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/</a:t>
            </a:r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고유값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분류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0(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안보이는 부분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/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1(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보이는 부분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색상 선택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97002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53B9A53-A006-95A6-1691-4B1494063D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756" y="629478"/>
            <a:ext cx="9965635" cy="622852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15371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투명도 설정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A76BC-69B4-FF58-36DC-FD9AC8BC453A}"/>
              </a:ext>
            </a:extLst>
          </p:cNvPr>
          <p:cNvSpPr/>
          <p:nvPr/>
        </p:nvSpPr>
        <p:spPr>
          <a:xfrm>
            <a:off x="5158409" y="1539628"/>
            <a:ext cx="44626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투명도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전역 불투명도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50%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설정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31095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7B3A44-E8AC-93F9-B4DD-1F16E4881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8"/>
            <a:ext cx="9965635" cy="622852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15371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3D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시각화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A76BC-69B4-FF58-36DC-FD9AC8BC453A}"/>
              </a:ext>
            </a:extLst>
          </p:cNvPr>
          <p:cNvSpPr/>
          <p:nvPr/>
        </p:nvSpPr>
        <p:spPr>
          <a:xfrm>
            <a:off x="2663688" y="4084046"/>
            <a:ext cx="44626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플러그인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Qgis2threejs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설치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56706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A50D990-B826-047C-F5BE-221AEF8A7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8"/>
            <a:ext cx="9965635" cy="622852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15371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3D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시각화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A76BC-69B4-FF58-36DC-FD9AC8BC453A}"/>
              </a:ext>
            </a:extLst>
          </p:cNvPr>
          <p:cNvSpPr/>
          <p:nvPr/>
        </p:nvSpPr>
        <p:spPr>
          <a:xfrm>
            <a:off x="3349488" y="2096220"/>
            <a:ext cx="44626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툴바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Qgis2threejs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심볼 선택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66355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E6AB339-481D-379A-EC04-6F6830747B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09600"/>
            <a:ext cx="9965635" cy="622852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15371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3D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시각화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A76BC-69B4-FF58-36DC-FD9AC8BC453A}"/>
              </a:ext>
            </a:extLst>
          </p:cNvPr>
          <p:cNvSpPr/>
          <p:nvPr/>
        </p:nvSpPr>
        <p:spPr>
          <a:xfrm>
            <a:off x="3230218" y="1440237"/>
            <a:ext cx="21269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체크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68929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22C057B-0FA9-3F4C-1557-0AD6B95BE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133" y="639417"/>
            <a:ext cx="9949733" cy="6218583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15371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3D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시각화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A76BC-69B4-FF58-36DC-FD9AC8BC453A}"/>
              </a:ext>
            </a:extLst>
          </p:cNvPr>
          <p:cNvSpPr/>
          <p:nvPr/>
        </p:nvSpPr>
        <p:spPr>
          <a:xfrm>
            <a:off x="3230218" y="1440237"/>
            <a:ext cx="37371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Scene &gt; Scene Settings …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선택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6308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604655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스터디 계획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02327" y="2202220"/>
            <a:ext cx="9328727" cy="2602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1.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고고학 연구에서 활용되는 방법들을 위주로 살펴볼 예정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2.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분석 방법을 알아보고 어떻게 활용할 수 있을지 함께 고민 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참고자료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이준호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유병혁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 2020,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2"/>
              </a:rPr>
              <a:t>QGIS Cookbook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스터디 자료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Chanhyeok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Ju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Github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05537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87273B2-26FD-00FB-5255-129C3799A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30" y="660538"/>
            <a:ext cx="9915939" cy="619746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15371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3D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시각화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A76BC-69B4-FF58-36DC-FD9AC8BC453A}"/>
              </a:ext>
            </a:extLst>
          </p:cNvPr>
          <p:cNvSpPr/>
          <p:nvPr/>
        </p:nvSpPr>
        <p:spPr>
          <a:xfrm>
            <a:off x="5676899" y="660538"/>
            <a:ext cx="537707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World Coordinates &gt; Z exaggeration &gt;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값 설정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값이 높을 수록 지형 부각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385808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DD86039-F60B-946E-410B-58E14AAF73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30" y="660538"/>
            <a:ext cx="9915939" cy="619746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15371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3D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시각화</a:t>
            </a:r>
          </a:p>
        </p:txBody>
      </p:sp>
    </p:spTree>
    <p:extLst>
      <p:ext uri="{BB962C8B-B14F-4D97-AF65-F5344CB8AC3E}">
        <p14:creationId xmlns:p14="http://schemas.microsoft.com/office/powerpoint/2010/main" val="8233168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AC26637-BA30-E351-2560-0C6D490E6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133" y="639417"/>
            <a:ext cx="9949733" cy="6218583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가시권 분석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4" y="104745"/>
            <a:ext cx="15371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3D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시각화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84410A0-77B8-A9FD-4384-5721494D890F}"/>
              </a:ext>
            </a:extLst>
          </p:cNvPr>
          <p:cNvSpPr/>
          <p:nvPr/>
        </p:nvSpPr>
        <p:spPr>
          <a:xfrm>
            <a:off x="5150125" y="1396034"/>
            <a:ext cx="53770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File &gt; Save Scene as &gt; Image or gift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로 저장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9568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1FF401-91A7-A2C9-4F7A-B09C4D1B37A4}"/>
              </a:ext>
            </a:extLst>
          </p:cNvPr>
          <p:cNvSpPr txBox="1"/>
          <p:nvPr/>
        </p:nvSpPr>
        <p:spPr>
          <a:xfrm>
            <a:off x="841297" y="2127778"/>
            <a:ext cx="6106156" cy="3248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지형의 표고에 따른 음영을 시각적으로 표현하여 고도를 </a:t>
            </a:r>
            <a:r>
              <a:rPr lang="en-US" altLang="ko-KR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3</a:t>
            </a:r>
            <a:r>
              <a:rPr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차원으로 보이게 만든 지도</a:t>
            </a:r>
            <a:endParaRPr lang="en-US" altLang="ko-KR" sz="2800" dirty="0">
              <a:solidFill>
                <a:schemeClr val="bg1"/>
              </a:solidFill>
              <a:latin typeface="NanumMyeongjo" panose="02020603020101020101" pitchFamily="18" charset="-127"/>
              <a:ea typeface="NanumMyeongjo" panose="02020603020101020101" pitchFamily="18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2800" dirty="0">
              <a:solidFill>
                <a:schemeClr val="bg1"/>
              </a:solidFill>
              <a:latin typeface="NanumMyeongjo" panose="02020603020101020101" pitchFamily="18" charset="-127"/>
              <a:ea typeface="NanumMyeongjo" panose="0202060302010102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지형 파악 용이</a:t>
            </a:r>
            <a:r>
              <a:rPr lang="en-US" altLang="ko-KR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 미학적으로 우수</a:t>
            </a:r>
            <a:endParaRPr lang="en-US" altLang="ko-KR" sz="2800" dirty="0">
              <a:solidFill>
                <a:schemeClr val="bg1"/>
              </a:solidFill>
              <a:latin typeface="NanumMyeongjo" panose="02020603020101020101" pitchFamily="18" charset="-127"/>
              <a:ea typeface="NanumMyeongjo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36AC336-5C73-B06A-2E96-067EE02B4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822" y="599661"/>
            <a:ext cx="4003464" cy="565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65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</a:t>
            </a:r>
          </a:p>
        </p:txBody>
      </p:sp>
      <p:pic>
        <p:nvPicPr>
          <p:cNvPr id="1026" name="Picture 2" descr="지형도. 지도 제작 산 등고선, 고도지도 및 지구 등고선 토폴로지 | 프리미엄 벡터">
            <a:extLst>
              <a:ext uri="{FF2B5EF4-FFF2-40B4-BE49-F238E27FC236}">
                <a16:creationId xmlns:a16="http://schemas.microsoft.com/office/drawing/2014/main" id="{C9250E67-BE9E-8E53-86EB-41B0B421B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22" y="2135744"/>
            <a:ext cx="3445013" cy="258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levation – Polar Geospatial Center">
            <a:extLst>
              <a:ext uri="{FF2B5EF4-FFF2-40B4-BE49-F238E27FC236}">
                <a16:creationId xmlns:a16="http://schemas.microsoft.com/office/drawing/2014/main" id="{23A0D3DD-0F4B-31C4-1CE7-D1D6E78CA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2848" y="1782417"/>
            <a:ext cx="3293165" cy="329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남한 생태계를 한눈에 보는 백두대간 생태지도">
            <a:extLst>
              <a:ext uri="{FF2B5EF4-FFF2-40B4-BE49-F238E27FC236}">
                <a16:creationId xmlns:a16="http://schemas.microsoft.com/office/drawing/2014/main" id="{74F39AD9-90EB-FB1A-C3E7-AA1380CCA2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8261626" y="1670726"/>
            <a:ext cx="2999409" cy="3516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E4898D55-9F07-4A14-ACAB-DE4409190611}"/>
              </a:ext>
            </a:extLst>
          </p:cNvPr>
          <p:cNvCxnSpPr>
            <a:stCxn id="1026" idx="3"/>
            <a:endCxn id="1028" idx="1"/>
          </p:cNvCxnSpPr>
          <p:nvPr/>
        </p:nvCxnSpPr>
        <p:spPr>
          <a:xfrm>
            <a:off x="3717235" y="3429000"/>
            <a:ext cx="625613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F4B3684-349E-01B0-2E55-0858FE485056}"/>
              </a:ext>
            </a:extLst>
          </p:cNvPr>
          <p:cNvCxnSpPr/>
          <p:nvPr/>
        </p:nvCxnSpPr>
        <p:spPr>
          <a:xfrm>
            <a:off x="7636013" y="3415746"/>
            <a:ext cx="625613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C58597-643F-208C-44F0-C32BEB0A8757}"/>
              </a:ext>
            </a:extLst>
          </p:cNvPr>
          <p:cNvSpPr txBox="1"/>
          <p:nvPr/>
        </p:nvSpPr>
        <p:spPr>
          <a:xfrm>
            <a:off x="1302327" y="4722255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등고선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AA243F-8926-4993-E98B-724550C50A1B}"/>
              </a:ext>
            </a:extLst>
          </p:cNvPr>
          <p:cNvSpPr txBox="1"/>
          <p:nvPr/>
        </p:nvSpPr>
        <p:spPr>
          <a:xfrm>
            <a:off x="5570054" y="5075582"/>
            <a:ext cx="10518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DEM</a:t>
            </a:r>
            <a:endParaRPr kumimoji="1" lang="ko-Kore-KR" altLang="en-US" sz="2800" dirty="0">
              <a:solidFill>
                <a:schemeClr val="bg1"/>
              </a:solidFill>
              <a:latin typeface="NanumMyeongjo" panose="02020603020101020101" pitchFamily="18" charset="-127"/>
              <a:ea typeface="NanumMyeongjo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6C7291-240E-A431-56CC-BAD36443FF62}"/>
              </a:ext>
            </a:extLst>
          </p:cNvPr>
          <p:cNvSpPr txBox="1"/>
          <p:nvPr/>
        </p:nvSpPr>
        <p:spPr>
          <a:xfrm>
            <a:off x="9235384" y="5245475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dirty="0">
                <a:solidFill>
                  <a:schemeClr val="bg1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음영기복도</a:t>
            </a:r>
            <a:endParaRPr kumimoji="1" lang="ko-Kore-KR" altLang="en-US" sz="2800" dirty="0">
              <a:solidFill>
                <a:schemeClr val="bg1"/>
              </a:solidFill>
              <a:latin typeface="NanumMyeongjo" panose="02020603020101020101" pitchFamily="18" charset="-127"/>
              <a:ea typeface="NanumMyeongjo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4419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실습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5A382D-95FF-A9C0-B3D7-10446A2CB597}"/>
              </a:ext>
            </a:extLst>
          </p:cNvPr>
          <p:cNvSpPr txBox="1"/>
          <p:nvPr/>
        </p:nvSpPr>
        <p:spPr>
          <a:xfrm>
            <a:off x="1047566" y="2450943"/>
            <a:ext cx="10096867" cy="1956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사용 데이터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한반도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DEM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파일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: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2"/>
              </a:rPr>
              <a:t>http://data.nsdi.go.kr/dataset/20001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*등고선 기반으로 직접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DEM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을 만들어도 무방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7278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796290" y="154573"/>
            <a:ext cx="29584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파일 불러오기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실습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8CCC835-BAA8-6C46-33D3-E7D4ECABC6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8"/>
            <a:ext cx="9965635" cy="622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628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실습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6C5A4CF-F73B-E6F7-A399-CD6C5B447E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8"/>
            <a:ext cx="9965635" cy="622852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438480" y="3543684"/>
            <a:ext cx="29584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우클릭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레이어 복제</a:t>
            </a:r>
          </a:p>
        </p:txBody>
      </p:sp>
    </p:spTree>
    <p:extLst>
      <p:ext uri="{BB962C8B-B14F-4D97-AF65-F5344CB8AC3E}">
        <p14:creationId xmlns:p14="http://schemas.microsoft.com/office/powerpoint/2010/main" val="2891464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23B4FDF-5C81-6DF9-24DD-6FB597AA2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2" y="629478"/>
            <a:ext cx="9965635" cy="622852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544358D3-47E3-7307-10B2-8B3DC955E8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865863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음영기복도 실습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385204-A88F-8666-9219-8B0C63459320}"/>
              </a:ext>
            </a:extLst>
          </p:cNvPr>
          <p:cNvSpPr/>
          <p:nvPr/>
        </p:nvSpPr>
        <p:spPr>
          <a:xfrm>
            <a:off x="2865863" y="104745"/>
            <a:ext cx="56817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불필요한 부분을 </a:t>
            </a:r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잘라내기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위해 행정구분 불러옴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76BB73D-1DFD-BAFD-1BFF-CA7597209873}"/>
              </a:ext>
            </a:extLst>
          </p:cNvPr>
          <p:cNvSpPr/>
          <p:nvPr/>
        </p:nvSpPr>
        <p:spPr>
          <a:xfrm>
            <a:off x="3753758" y="4630362"/>
            <a:ext cx="56817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데이터 원본 관리자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파일 선택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추가</a:t>
            </a:r>
          </a:p>
        </p:txBody>
      </p:sp>
    </p:spTree>
    <p:extLst>
      <p:ext uri="{BB962C8B-B14F-4D97-AF65-F5344CB8AC3E}">
        <p14:creationId xmlns:p14="http://schemas.microsoft.com/office/powerpoint/2010/main" val="3908342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1913</TotalTime>
  <Words>581</Words>
  <Application>Microsoft Macintosh PowerPoint</Application>
  <PresentationFormat>와이드스크린</PresentationFormat>
  <Paragraphs>129</Paragraphs>
  <Slides>32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8" baseType="lpstr">
      <vt:lpstr>나눔명조</vt:lpstr>
      <vt:lpstr>맑은 고딕</vt:lpstr>
      <vt:lpstr>NanumMyeongjo</vt:lpstr>
      <vt:lpstr>Arial</vt:lpstr>
      <vt:lpstr>Wingdings</vt:lpstr>
      <vt:lpstr>Office 테마</vt:lpstr>
      <vt:lpstr>고고학에서의 GIS 응용  2022년 숭실대학교 사학과 고고학 전공 겨울방학 스터디  - 8주차 : 음영기복도와 가시권 분석 -</vt:lpstr>
      <vt:lpstr>PowerPoint 프레젠테이션</vt:lpstr>
      <vt:lpstr>PowerPoint 프레젠테이션</vt:lpstr>
      <vt:lpstr>음영기복도</vt:lpstr>
      <vt:lpstr>음영기복도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가시권 분석</vt:lpstr>
      <vt:lpstr>가시권 분석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고고학에서의 GIS 응용 - 2022년 겨울방학 스터디 -</dc:title>
  <dc:creator>SSU</dc:creator>
  <cp:lastModifiedBy>dong dong</cp:lastModifiedBy>
  <cp:revision>45</cp:revision>
  <dcterms:created xsi:type="dcterms:W3CDTF">2022-12-19T04:32:24Z</dcterms:created>
  <dcterms:modified xsi:type="dcterms:W3CDTF">2023-03-05T06:34:48Z</dcterms:modified>
</cp:coreProperties>
</file>

<file path=docProps/thumbnail.jpeg>
</file>